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64" r:id="rId4"/>
    <p:sldId id="263" r:id="rId5"/>
    <p:sldId id="262" r:id="rId6"/>
    <p:sldId id="261" r:id="rId7"/>
    <p:sldId id="260" r:id="rId8"/>
    <p:sldId id="270" r:id="rId9"/>
    <p:sldId id="269" r:id="rId10"/>
    <p:sldId id="268" r:id="rId11"/>
    <p:sldId id="267" r:id="rId12"/>
    <p:sldId id="266" r:id="rId13"/>
    <p:sldId id="259" r:id="rId14"/>
    <p:sldId id="258" r:id="rId15"/>
    <p:sldId id="257"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4" d="100"/>
          <a:sy n="54" d="100"/>
        </p:scale>
        <p:origin x="677"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DC833DE-8F75-4D94-8B0A-D09920B388B6}" type="datetimeFigureOut">
              <a:rPr lang="en-US" smtClean="0"/>
              <a:t>12/15/2020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21A17C-B0E1-4377-8030-316AEF88C846}" type="slidenum">
              <a:rPr lang="en-US" smtClean="0"/>
              <a:t>‹#›</a:t>
            </a:fld>
            <a:endParaRPr lang="en-US"/>
          </a:p>
        </p:txBody>
      </p:sp>
    </p:spTree>
    <p:extLst>
      <p:ext uri="{BB962C8B-B14F-4D97-AF65-F5344CB8AC3E}">
        <p14:creationId xmlns:p14="http://schemas.microsoft.com/office/powerpoint/2010/main" val="24364125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C833DE-8F75-4D94-8B0A-D09920B388B6}" type="datetimeFigureOut">
              <a:rPr lang="en-US" smtClean="0"/>
              <a:t>12/15/2020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21A17C-B0E1-4377-8030-316AEF88C846}" type="slidenum">
              <a:rPr lang="en-US" smtClean="0"/>
              <a:t>‹#›</a:t>
            </a:fld>
            <a:endParaRPr lang="en-US"/>
          </a:p>
        </p:txBody>
      </p:sp>
    </p:spTree>
    <p:extLst>
      <p:ext uri="{BB962C8B-B14F-4D97-AF65-F5344CB8AC3E}">
        <p14:creationId xmlns:p14="http://schemas.microsoft.com/office/powerpoint/2010/main" val="1543417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C833DE-8F75-4D94-8B0A-D09920B388B6}" type="datetimeFigureOut">
              <a:rPr lang="en-US" smtClean="0"/>
              <a:t>12/15/2020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21A17C-B0E1-4377-8030-316AEF88C846}" type="slidenum">
              <a:rPr lang="en-US" smtClean="0"/>
              <a:t>‹#›</a:t>
            </a:fld>
            <a:endParaRPr lang="en-US"/>
          </a:p>
        </p:txBody>
      </p:sp>
    </p:spTree>
    <p:extLst>
      <p:ext uri="{BB962C8B-B14F-4D97-AF65-F5344CB8AC3E}">
        <p14:creationId xmlns:p14="http://schemas.microsoft.com/office/powerpoint/2010/main" val="2214599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C833DE-8F75-4D94-8B0A-D09920B388B6}" type="datetimeFigureOut">
              <a:rPr lang="en-US" smtClean="0"/>
              <a:t>12/15/2020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21A17C-B0E1-4377-8030-316AEF88C846}" type="slidenum">
              <a:rPr lang="en-US" smtClean="0"/>
              <a:t>‹#›</a:t>
            </a:fld>
            <a:endParaRPr lang="en-US"/>
          </a:p>
        </p:txBody>
      </p:sp>
    </p:spTree>
    <p:extLst>
      <p:ext uri="{BB962C8B-B14F-4D97-AF65-F5344CB8AC3E}">
        <p14:creationId xmlns:p14="http://schemas.microsoft.com/office/powerpoint/2010/main" val="29772905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DC833DE-8F75-4D94-8B0A-D09920B388B6}" type="datetimeFigureOut">
              <a:rPr lang="en-US" smtClean="0"/>
              <a:t>12/15/2020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21A17C-B0E1-4377-8030-316AEF88C846}" type="slidenum">
              <a:rPr lang="en-US" smtClean="0"/>
              <a:t>‹#›</a:t>
            </a:fld>
            <a:endParaRPr lang="en-US"/>
          </a:p>
        </p:txBody>
      </p:sp>
    </p:spTree>
    <p:extLst>
      <p:ext uri="{BB962C8B-B14F-4D97-AF65-F5344CB8AC3E}">
        <p14:creationId xmlns:p14="http://schemas.microsoft.com/office/powerpoint/2010/main" val="2204255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DC833DE-8F75-4D94-8B0A-D09920B388B6}" type="datetimeFigureOut">
              <a:rPr lang="en-US" smtClean="0"/>
              <a:t>12/15/2020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21A17C-B0E1-4377-8030-316AEF88C846}" type="slidenum">
              <a:rPr lang="en-US" smtClean="0"/>
              <a:t>‹#›</a:t>
            </a:fld>
            <a:endParaRPr lang="en-US"/>
          </a:p>
        </p:txBody>
      </p:sp>
    </p:spTree>
    <p:extLst>
      <p:ext uri="{BB962C8B-B14F-4D97-AF65-F5344CB8AC3E}">
        <p14:creationId xmlns:p14="http://schemas.microsoft.com/office/powerpoint/2010/main" val="11545171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DC833DE-8F75-4D94-8B0A-D09920B388B6}" type="datetimeFigureOut">
              <a:rPr lang="en-US" smtClean="0"/>
              <a:t>12/15/2020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21A17C-B0E1-4377-8030-316AEF88C846}" type="slidenum">
              <a:rPr lang="en-US" smtClean="0"/>
              <a:t>‹#›</a:t>
            </a:fld>
            <a:endParaRPr lang="en-US"/>
          </a:p>
        </p:txBody>
      </p:sp>
    </p:spTree>
    <p:extLst>
      <p:ext uri="{BB962C8B-B14F-4D97-AF65-F5344CB8AC3E}">
        <p14:creationId xmlns:p14="http://schemas.microsoft.com/office/powerpoint/2010/main" val="2499006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DC833DE-8F75-4D94-8B0A-D09920B388B6}" type="datetimeFigureOut">
              <a:rPr lang="en-US" smtClean="0"/>
              <a:t>12/15/2020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21A17C-B0E1-4377-8030-316AEF88C846}" type="slidenum">
              <a:rPr lang="en-US" smtClean="0"/>
              <a:t>‹#›</a:t>
            </a:fld>
            <a:endParaRPr lang="en-US"/>
          </a:p>
        </p:txBody>
      </p:sp>
    </p:spTree>
    <p:extLst>
      <p:ext uri="{BB962C8B-B14F-4D97-AF65-F5344CB8AC3E}">
        <p14:creationId xmlns:p14="http://schemas.microsoft.com/office/powerpoint/2010/main" val="2497612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C833DE-8F75-4D94-8B0A-D09920B388B6}" type="datetimeFigureOut">
              <a:rPr lang="en-US" smtClean="0"/>
              <a:t>12/15/2020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21A17C-B0E1-4377-8030-316AEF88C846}" type="slidenum">
              <a:rPr lang="en-US" smtClean="0"/>
              <a:t>‹#›</a:t>
            </a:fld>
            <a:endParaRPr lang="en-US"/>
          </a:p>
        </p:txBody>
      </p:sp>
    </p:spTree>
    <p:extLst>
      <p:ext uri="{BB962C8B-B14F-4D97-AF65-F5344CB8AC3E}">
        <p14:creationId xmlns:p14="http://schemas.microsoft.com/office/powerpoint/2010/main" val="23838815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DC833DE-8F75-4D94-8B0A-D09920B388B6}" type="datetimeFigureOut">
              <a:rPr lang="en-US" smtClean="0"/>
              <a:t>12/15/2020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21A17C-B0E1-4377-8030-316AEF88C846}" type="slidenum">
              <a:rPr lang="en-US" smtClean="0"/>
              <a:t>‹#›</a:t>
            </a:fld>
            <a:endParaRPr lang="en-US"/>
          </a:p>
        </p:txBody>
      </p:sp>
    </p:spTree>
    <p:extLst>
      <p:ext uri="{BB962C8B-B14F-4D97-AF65-F5344CB8AC3E}">
        <p14:creationId xmlns:p14="http://schemas.microsoft.com/office/powerpoint/2010/main" val="1089801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DC833DE-8F75-4D94-8B0A-D09920B388B6}" type="datetimeFigureOut">
              <a:rPr lang="en-US" smtClean="0"/>
              <a:t>12/15/2020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21A17C-B0E1-4377-8030-316AEF88C846}" type="slidenum">
              <a:rPr lang="en-US" smtClean="0"/>
              <a:t>‹#›</a:t>
            </a:fld>
            <a:endParaRPr lang="en-US"/>
          </a:p>
        </p:txBody>
      </p:sp>
    </p:spTree>
    <p:extLst>
      <p:ext uri="{BB962C8B-B14F-4D97-AF65-F5344CB8AC3E}">
        <p14:creationId xmlns:p14="http://schemas.microsoft.com/office/powerpoint/2010/main" val="8799175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C833DE-8F75-4D94-8B0A-D09920B388B6}" type="datetimeFigureOut">
              <a:rPr lang="en-US" smtClean="0"/>
              <a:t>12/15/2020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21A17C-B0E1-4377-8030-316AEF88C846}" type="slidenum">
              <a:rPr lang="en-US" smtClean="0"/>
              <a:t>‹#›</a:t>
            </a:fld>
            <a:endParaRPr lang="en-US"/>
          </a:p>
        </p:txBody>
      </p:sp>
    </p:spTree>
    <p:extLst>
      <p:ext uri="{BB962C8B-B14F-4D97-AF65-F5344CB8AC3E}">
        <p14:creationId xmlns:p14="http://schemas.microsoft.com/office/powerpoint/2010/main" val="28600770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online.zakon.kz/m/document/?doc_id=38039248" TargetMode="External"/><Relationship Id="rId2" Type="http://schemas.openxmlformats.org/officeDocument/2006/relationships/hyperlink" Target="https://online.zakon.kz/document/?doc_id=31106860#pos=544;-57" TargetMode="External"/><Relationship Id="rId1" Type="http://schemas.openxmlformats.org/officeDocument/2006/relationships/slideLayout" Target="../slideLayouts/slideLayout2.xml"/><Relationship Id="rId4" Type="http://schemas.openxmlformats.org/officeDocument/2006/relationships/hyperlink" Target="https://online.zakon.kz/document/?doc_id=31086318#pos=11;-48"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28687" y="1122363"/>
            <a:ext cx="10086975" cy="2387600"/>
          </a:xfrm>
        </p:spPr>
        <p:txBody>
          <a:bodyPr>
            <a:normAutofit/>
          </a:bodyPr>
          <a:lstStyle/>
          <a:p>
            <a:r>
              <a:rPr lang="en-US" b="1" cap="all" dirty="0" smtClean="0"/>
              <a:t>Foreign policy and national security of Kazakhstan </a:t>
            </a:r>
            <a:endParaRPr lang="en-US" b="1" cap="all" dirty="0"/>
          </a:p>
        </p:txBody>
      </p:sp>
      <p:sp>
        <p:nvSpPr>
          <p:cNvPr id="3" name="Subtitle 2"/>
          <p:cNvSpPr>
            <a:spLocks noGrp="1"/>
          </p:cNvSpPr>
          <p:nvPr>
            <p:ph type="subTitle" idx="1"/>
          </p:nvPr>
        </p:nvSpPr>
        <p:spPr/>
        <p:txBody>
          <a:bodyPr>
            <a:normAutofit lnSpcReduction="10000"/>
          </a:bodyPr>
          <a:lstStyle/>
          <a:p>
            <a:r>
              <a:rPr lang="en-US" dirty="0" smtClean="0"/>
              <a:t>Lecture 14</a:t>
            </a:r>
          </a:p>
          <a:p>
            <a:endParaRPr lang="en-US" dirty="0"/>
          </a:p>
          <a:p>
            <a:r>
              <a:rPr lang="en-US" dirty="0" smtClean="0"/>
              <a:t>Marem Buzurtanova</a:t>
            </a:r>
          </a:p>
          <a:p>
            <a:r>
              <a:rPr lang="en-US" dirty="0" smtClean="0"/>
              <a:t>Almaty 2020</a:t>
            </a:r>
            <a:endParaRPr lang="en-US" dirty="0"/>
          </a:p>
        </p:txBody>
      </p:sp>
    </p:spTree>
    <p:extLst>
      <p:ext uri="{BB962C8B-B14F-4D97-AF65-F5344CB8AC3E}">
        <p14:creationId xmlns:p14="http://schemas.microsoft.com/office/powerpoint/2010/main" val="21034518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34988"/>
          </a:xfrm>
        </p:spPr>
        <p:txBody>
          <a:bodyPr>
            <a:normAutofit/>
          </a:bodyPr>
          <a:lstStyle/>
          <a:p>
            <a:pPr algn="r"/>
            <a:r>
              <a:rPr lang="en-US" sz="1100" b="1" cap="all" dirty="0" smtClean="0"/>
              <a:t>Foreign policy and national security of Kazakhstan – lecture 14</a:t>
            </a:r>
            <a:endParaRPr lang="en-US" sz="1100" dirty="0"/>
          </a:p>
        </p:txBody>
      </p:sp>
      <p:sp>
        <p:nvSpPr>
          <p:cNvPr id="3" name="Content Placeholder 2"/>
          <p:cNvSpPr>
            <a:spLocks noGrp="1"/>
          </p:cNvSpPr>
          <p:nvPr>
            <p:ph idx="1"/>
          </p:nvPr>
        </p:nvSpPr>
        <p:spPr>
          <a:xfrm>
            <a:off x="500063" y="900114"/>
            <a:ext cx="11215687" cy="5514974"/>
          </a:xfrm>
        </p:spPr>
        <p:txBody>
          <a:bodyPr/>
          <a:lstStyle/>
          <a:p>
            <a:endParaRPr lang="en-US" dirty="0"/>
          </a:p>
        </p:txBody>
      </p:sp>
    </p:spTree>
    <p:extLst>
      <p:ext uri="{BB962C8B-B14F-4D97-AF65-F5344CB8AC3E}">
        <p14:creationId xmlns:p14="http://schemas.microsoft.com/office/powerpoint/2010/main" val="1771749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34988"/>
          </a:xfrm>
        </p:spPr>
        <p:txBody>
          <a:bodyPr>
            <a:normAutofit/>
          </a:bodyPr>
          <a:lstStyle/>
          <a:p>
            <a:pPr algn="r"/>
            <a:r>
              <a:rPr lang="en-US" sz="1100" b="1" cap="all" dirty="0" smtClean="0"/>
              <a:t>Foreign policy and national security of Kazakhstan – lecture 14</a:t>
            </a:r>
            <a:endParaRPr lang="en-US" sz="1100" dirty="0"/>
          </a:p>
        </p:txBody>
      </p:sp>
      <p:sp>
        <p:nvSpPr>
          <p:cNvPr id="3" name="Content Placeholder 2"/>
          <p:cNvSpPr>
            <a:spLocks noGrp="1"/>
          </p:cNvSpPr>
          <p:nvPr>
            <p:ph idx="1"/>
          </p:nvPr>
        </p:nvSpPr>
        <p:spPr>
          <a:xfrm>
            <a:off x="500063" y="900114"/>
            <a:ext cx="11215687" cy="5514974"/>
          </a:xfrm>
        </p:spPr>
        <p:txBody>
          <a:bodyPr>
            <a:normAutofit fontScale="85000" lnSpcReduction="20000"/>
          </a:bodyPr>
          <a:lstStyle/>
          <a:p>
            <a:pPr marL="0" indent="0">
              <a:buNone/>
            </a:pPr>
            <a:r>
              <a:rPr lang="en-US" sz="4200" b="1" u="sng" cap="all" dirty="0" smtClean="0"/>
              <a:t>Economic Security</a:t>
            </a:r>
          </a:p>
          <a:p>
            <a:pPr marL="0" indent="0">
              <a:buNone/>
            </a:pPr>
            <a:r>
              <a:rPr lang="en-US" b="1" dirty="0" smtClean="0"/>
              <a:t>Security of financial system, economy (including agriculture), energy sector, transportation, managerial capacity of state organs;</a:t>
            </a:r>
            <a:r>
              <a:rPr lang="en-US" b="1" dirty="0" smtClean="0"/>
              <a:t> Transparency and accountability in budget spending, issuing licensees, granting preferences and privileges; privatization.</a:t>
            </a:r>
            <a:endParaRPr lang="en-US" b="1" dirty="0" smtClean="0"/>
          </a:p>
          <a:p>
            <a:pPr marL="0" indent="0">
              <a:buNone/>
            </a:pPr>
            <a:r>
              <a:rPr lang="en-US" b="1" dirty="0" smtClean="0"/>
              <a:t>Kazakhstan protects its national interests, while executing the guarantees to foreign investors, exercises control over the use of enterprises under foreign management and ownership. The national security is taken into account in any contractual obligations and Kazakhstan monitors their fulfillment when it permits or prohibits partial or full transfer of the subsoil use right.</a:t>
            </a:r>
          </a:p>
          <a:p>
            <a:pPr marL="0" indent="0">
              <a:buNone/>
            </a:pPr>
            <a:r>
              <a:rPr lang="en-US" b="1" dirty="0" smtClean="0"/>
              <a:t>The following is also prohibited by law and creates liability:</a:t>
            </a:r>
          </a:p>
          <a:p>
            <a:r>
              <a:rPr lang="en-US" b="1" dirty="0" smtClean="0"/>
              <a:t>Hampering innovation and investment in Kazakhstan’s industry;</a:t>
            </a:r>
          </a:p>
          <a:p>
            <a:r>
              <a:rPr lang="en-US" b="1" dirty="0" smtClean="0"/>
              <a:t>Excessive capital drain;</a:t>
            </a:r>
          </a:p>
          <a:p>
            <a:r>
              <a:rPr lang="en-US" b="1" dirty="0" smtClean="0"/>
              <a:t>Excessive rise of prices on consumer goods;</a:t>
            </a:r>
          </a:p>
          <a:p>
            <a:r>
              <a:rPr lang="en-US" b="1" dirty="0" smtClean="0"/>
              <a:t>Import of hazardous goods and services;</a:t>
            </a:r>
          </a:p>
          <a:p>
            <a:r>
              <a:rPr lang="en-US" b="1" dirty="0" smtClean="0"/>
              <a:t>Transfer of mineral deposits and other objects that would be detriment to the national security.</a:t>
            </a:r>
          </a:p>
          <a:p>
            <a:pPr marL="0" indent="0">
              <a:buNone/>
            </a:pPr>
            <a:endParaRPr lang="en-US" dirty="0"/>
          </a:p>
        </p:txBody>
      </p:sp>
    </p:spTree>
    <p:extLst>
      <p:ext uri="{BB962C8B-B14F-4D97-AF65-F5344CB8AC3E}">
        <p14:creationId xmlns:p14="http://schemas.microsoft.com/office/powerpoint/2010/main" val="17128476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34988"/>
          </a:xfrm>
        </p:spPr>
        <p:txBody>
          <a:bodyPr>
            <a:normAutofit/>
          </a:bodyPr>
          <a:lstStyle/>
          <a:p>
            <a:pPr algn="r"/>
            <a:r>
              <a:rPr lang="en-US" sz="1100" b="1" cap="all" dirty="0" smtClean="0"/>
              <a:t>Foreign policy and national security of Kazakhstan – lecture 14</a:t>
            </a:r>
            <a:endParaRPr lang="en-US" sz="1100" dirty="0"/>
          </a:p>
        </p:txBody>
      </p:sp>
      <p:sp>
        <p:nvSpPr>
          <p:cNvPr id="3" name="Content Placeholder 2"/>
          <p:cNvSpPr>
            <a:spLocks noGrp="1"/>
          </p:cNvSpPr>
          <p:nvPr>
            <p:ph idx="1"/>
          </p:nvPr>
        </p:nvSpPr>
        <p:spPr>
          <a:xfrm>
            <a:off x="500063" y="900114"/>
            <a:ext cx="11215687" cy="5514974"/>
          </a:xfrm>
        </p:spPr>
        <p:txBody>
          <a:bodyPr>
            <a:normAutofit fontScale="70000" lnSpcReduction="20000"/>
          </a:bodyPr>
          <a:lstStyle/>
          <a:p>
            <a:pPr marL="0" indent="0">
              <a:buNone/>
            </a:pPr>
            <a:r>
              <a:rPr lang="en-US" cap="all" dirty="0" smtClean="0"/>
              <a:t>Informational security</a:t>
            </a:r>
          </a:p>
          <a:p>
            <a:r>
              <a:rPr lang="en-US" dirty="0" smtClean="0"/>
              <a:t>Prevention of informational dependency and isolation of as well as expansion into Kazakhstan;</a:t>
            </a:r>
          </a:p>
          <a:p>
            <a:r>
              <a:rPr lang="en-US" dirty="0" smtClean="0"/>
              <a:t>Maintenance and improvement of information system and infrastructure;</a:t>
            </a:r>
          </a:p>
          <a:p>
            <a:r>
              <a:rPr lang="en-US" dirty="0" smtClean="0"/>
              <a:t>Prevention of breaches, leaks, distortions and destruction of information;</a:t>
            </a:r>
          </a:p>
          <a:p>
            <a:r>
              <a:rPr lang="en-US" dirty="0" smtClean="0"/>
              <a:t>Prevention of activates aimed at informational influences on population;</a:t>
            </a:r>
          </a:p>
          <a:p>
            <a:r>
              <a:rPr lang="en-US" dirty="0" smtClean="0"/>
              <a:t>Detection and prevention of activates aimed at disruption and hampering the functioning of state apparatus, distortion of decision-making.</a:t>
            </a:r>
          </a:p>
          <a:p>
            <a:pPr marL="0" indent="0">
              <a:buNone/>
            </a:pPr>
            <a:endParaRPr lang="en-US" dirty="0" smtClean="0"/>
          </a:p>
          <a:p>
            <a:pPr marL="0" indent="0">
              <a:buNone/>
            </a:pPr>
            <a:r>
              <a:rPr lang="en-US" dirty="0" smtClean="0"/>
              <a:t>The following is prohibited by law:</a:t>
            </a:r>
          </a:p>
          <a:p>
            <a:r>
              <a:rPr lang="en-US" dirty="0" smtClean="0"/>
              <a:t>distribution of printed and other materials of foreign mass media that undermines national security;</a:t>
            </a:r>
          </a:p>
          <a:p>
            <a:r>
              <a:rPr lang="en-US" dirty="0" smtClean="0"/>
              <a:t>disclosure of state secrets and other information protected by law;</a:t>
            </a:r>
          </a:p>
          <a:p>
            <a:r>
              <a:rPr lang="en-US" dirty="0" smtClean="0"/>
              <a:t>more than 20 percent foreign ownership of the shares in mass media in Kazakhstan;</a:t>
            </a:r>
          </a:p>
          <a:p>
            <a:r>
              <a:rPr lang="en-US" dirty="0" smtClean="0"/>
              <a:t>more than 10 percent foreign ownership in communication industry without authorization by national security agencies;</a:t>
            </a:r>
          </a:p>
          <a:p>
            <a:r>
              <a:rPr lang="en-US" dirty="0" smtClean="0"/>
              <a:t>more than 49 percent foreign ownership of telecommunication, long-distance and (or) international communications, cable, including fiber-optic, radio communication lines without authorization of the Government and national security agencies.</a:t>
            </a:r>
          </a:p>
          <a:p>
            <a:pPr marL="0" indent="0">
              <a:buNone/>
            </a:pPr>
            <a:endParaRPr lang="en-US" dirty="0"/>
          </a:p>
        </p:txBody>
      </p:sp>
    </p:spTree>
    <p:extLst>
      <p:ext uri="{BB962C8B-B14F-4D97-AF65-F5344CB8AC3E}">
        <p14:creationId xmlns:p14="http://schemas.microsoft.com/office/powerpoint/2010/main" val="39254035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34988"/>
          </a:xfrm>
        </p:spPr>
        <p:txBody>
          <a:bodyPr>
            <a:normAutofit/>
          </a:bodyPr>
          <a:lstStyle/>
          <a:p>
            <a:pPr algn="r"/>
            <a:r>
              <a:rPr lang="en-US" sz="1100" b="1" cap="all" dirty="0" smtClean="0"/>
              <a:t>Foreign policy and national security of Kazakhstan – lecture 14</a:t>
            </a:r>
            <a:endParaRPr lang="en-US" sz="1100" dirty="0"/>
          </a:p>
        </p:txBody>
      </p:sp>
      <p:sp>
        <p:nvSpPr>
          <p:cNvPr id="3" name="Content Placeholder 2"/>
          <p:cNvSpPr>
            <a:spLocks noGrp="1"/>
          </p:cNvSpPr>
          <p:nvPr>
            <p:ph idx="1"/>
          </p:nvPr>
        </p:nvSpPr>
        <p:spPr>
          <a:xfrm>
            <a:off x="500063" y="900114"/>
            <a:ext cx="11215687" cy="5514974"/>
          </a:xfrm>
        </p:spPr>
        <p:txBody>
          <a:bodyPr>
            <a:normAutofit/>
          </a:bodyPr>
          <a:lstStyle/>
          <a:p>
            <a:pPr marL="0" indent="0">
              <a:buNone/>
            </a:pPr>
            <a:r>
              <a:rPr lang="en-US" sz="3600" b="1" dirty="0" smtClean="0"/>
              <a:t>Environmental Security:</a:t>
            </a:r>
          </a:p>
          <a:p>
            <a:r>
              <a:rPr lang="en-US" sz="3600" dirty="0" smtClean="0"/>
              <a:t>Protection of environment and observance of respective laws</a:t>
            </a:r>
          </a:p>
          <a:p>
            <a:r>
              <a:rPr lang="en-US" sz="3600" dirty="0" smtClean="0"/>
              <a:t>Prevention of chemical and other damage;</a:t>
            </a:r>
          </a:p>
          <a:p>
            <a:r>
              <a:rPr lang="en-US" sz="3600" dirty="0" smtClean="0"/>
              <a:t>Prevention of transfer of hazardous technologies;</a:t>
            </a:r>
          </a:p>
          <a:p>
            <a:r>
              <a:rPr lang="en-US" sz="3600" dirty="0" smtClean="0"/>
              <a:t>Emergency relief measures;</a:t>
            </a:r>
          </a:p>
          <a:p>
            <a:r>
              <a:rPr lang="en-US" sz="3600" dirty="0" smtClean="0"/>
              <a:t>Compensations and reparations;</a:t>
            </a:r>
          </a:p>
          <a:p>
            <a:r>
              <a:rPr lang="en-US" sz="3600" dirty="0" smtClean="0"/>
              <a:t>Special forces training;</a:t>
            </a:r>
          </a:p>
          <a:p>
            <a:r>
              <a:rPr lang="en-US" sz="3600" dirty="0" smtClean="0"/>
              <a:t>Publicity and transparency.</a:t>
            </a:r>
          </a:p>
          <a:p>
            <a:pPr marL="0" indent="0">
              <a:buNone/>
            </a:pPr>
            <a:endParaRPr lang="en-US" dirty="0"/>
          </a:p>
        </p:txBody>
      </p:sp>
    </p:spTree>
    <p:extLst>
      <p:ext uri="{BB962C8B-B14F-4D97-AF65-F5344CB8AC3E}">
        <p14:creationId xmlns:p14="http://schemas.microsoft.com/office/powerpoint/2010/main" val="8305610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34988"/>
          </a:xfrm>
        </p:spPr>
        <p:txBody>
          <a:bodyPr>
            <a:normAutofit/>
          </a:bodyPr>
          <a:lstStyle/>
          <a:p>
            <a:pPr algn="r"/>
            <a:r>
              <a:rPr lang="en-US" sz="1100" b="1" cap="all" dirty="0" smtClean="0"/>
              <a:t>Foreign policy and national security of Kazakhstan – lecture 14</a:t>
            </a:r>
            <a:endParaRPr lang="en-US" sz="1100" dirty="0"/>
          </a:p>
        </p:txBody>
      </p:sp>
      <p:sp>
        <p:nvSpPr>
          <p:cNvPr id="3" name="Content Placeholder 2"/>
          <p:cNvSpPr>
            <a:spLocks noGrp="1"/>
          </p:cNvSpPr>
          <p:nvPr>
            <p:ph idx="1"/>
          </p:nvPr>
        </p:nvSpPr>
        <p:spPr>
          <a:xfrm>
            <a:off x="500063" y="900114"/>
            <a:ext cx="11215687" cy="5514974"/>
          </a:xfrm>
        </p:spPr>
        <p:txBody>
          <a:bodyPr>
            <a:normAutofit/>
          </a:bodyPr>
          <a:lstStyle/>
          <a:p>
            <a:pPr marL="0" indent="0">
              <a:buNone/>
            </a:pPr>
            <a:r>
              <a:rPr lang="en-US" cap="all" dirty="0" smtClean="0"/>
              <a:t>Kazakhstan </a:t>
            </a:r>
            <a:r>
              <a:rPr lang="en-GB" cap="all" dirty="0" smtClean="0"/>
              <a:t>and </a:t>
            </a:r>
            <a:r>
              <a:rPr lang="en-US" cap="all" dirty="0" smtClean="0"/>
              <a:t>international security:</a:t>
            </a:r>
            <a:endParaRPr lang="en-US" dirty="0" smtClean="0"/>
          </a:p>
          <a:p>
            <a:pPr marL="0" indent="0">
              <a:buNone/>
            </a:pPr>
            <a:r>
              <a:rPr lang="en-US" dirty="0" smtClean="0"/>
              <a:t>effective system of collective security;</a:t>
            </a:r>
          </a:p>
          <a:p>
            <a:pPr marL="0" indent="0">
              <a:buNone/>
            </a:pPr>
            <a:r>
              <a:rPr lang="en-US" dirty="0" smtClean="0"/>
              <a:t>international organizations;</a:t>
            </a:r>
          </a:p>
          <a:p>
            <a:pPr marL="0" indent="0">
              <a:buNone/>
            </a:pPr>
            <a:r>
              <a:rPr lang="en-US" dirty="0" smtClean="0"/>
              <a:t>international treaties of the Republic of Kazakhstan;</a:t>
            </a:r>
          </a:p>
          <a:p>
            <a:pPr marL="0" indent="0">
              <a:buNone/>
            </a:pPr>
            <a:r>
              <a:rPr lang="en-US" dirty="0"/>
              <a:t>c</a:t>
            </a:r>
            <a:r>
              <a:rPr lang="en-US" dirty="0" smtClean="0"/>
              <a:t>oordination </a:t>
            </a:r>
            <a:r>
              <a:rPr lang="en-US" smtClean="0"/>
              <a:t>with the neighboring states. </a:t>
            </a:r>
            <a:endParaRPr lang="en-US" dirty="0" smtClean="0"/>
          </a:p>
        </p:txBody>
      </p:sp>
    </p:spTree>
    <p:extLst>
      <p:ext uri="{BB962C8B-B14F-4D97-AF65-F5344CB8AC3E}">
        <p14:creationId xmlns:p14="http://schemas.microsoft.com/office/powerpoint/2010/main" val="6003545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34988"/>
          </a:xfrm>
        </p:spPr>
        <p:txBody>
          <a:bodyPr>
            <a:normAutofit/>
          </a:bodyPr>
          <a:lstStyle/>
          <a:p>
            <a:pPr algn="r"/>
            <a:r>
              <a:rPr lang="en-US" sz="1100" b="1" cap="all" dirty="0" smtClean="0"/>
              <a:t>Foreign policy and national security of Kazakhstan – lecture 14</a:t>
            </a:r>
            <a:endParaRPr lang="en-US" sz="1100" dirty="0"/>
          </a:p>
        </p:txBody>
      </p:sp>
      <p:sp>
        <p:nvSpPr>
          <p:cNvPr id="3" name="Content Placeholder 2"/>
          <p:cNvSpPr>
            <a:spLocks noGrp="1"/>
          </p:cNvSpPr>
          <p:nvPr>
            <p:ph idx="1"/>
          </p:nvPr>
        </p:nvSpPr>
        <p:spPr>
          <a:xfrm>
            <a:off x="500063" y="900114"/>
            <a:ext cx="11215687" cy="5514974"/>
          </a:xfrm>
        </p:spPr>
        <p:txBody>
          <a:bodyPr/>
          <a:lstStyle/>
          <a:p>
            <a:pPr marL="0" indent="0">
              <a:buNone/>
            </a:pPr>
            <a:r>
              <a:rPr lang="en-GB" dirty="0" smtClean="0"/>
              <a:t>The Law on the Republic of Kazakhstan “On National </a:t>
            </a:r>
            <a:r>
              <a:rPr lang="en-GB" dirty="0"/>
              <a:t>S</a:t>
            </a:r>
            <a:r>
              <a:rPr lang="en-GB" dirty="0" smtClean="0"/>
              <a:t>ecurity of the Republic of Kazakhstan” (</a:t>
            </a:r>
            <a:r>
              <a:rPr lang="en-GB" dirty="0" err="1" smtClean="0"/>
              <a:t>russ</a:t>
            </a:r>
            <a:r>
              <a:rPr lang="en-GB" dirty="0" smtClean="0"/>
              <a:t>.) </a:t>
            </a:r>
            <a:r>
              <a:rPr lang="en-GB" dirty="0" smtClean="0">
                <a:hlinkClick r:id="rId2"/>
              </a:rPr>
              <a:t>https://online.zakon.kz/document/?doc_id=31106860#pos=544;-57</a:t>
            </a:r>
            <a:r>
              <a:rPr lang="en-GB" dirty="0" smtClean="0"/>
              <a:t> </a:t>
            </a:r>
          </a:p>
          <a:p>
            <a:pPr marL="0" indent="0">
              <a:buNone/>
            </a:pPr>
            <a:endParaRPr lang="en-GB" dirty="0"/>
          </a:p>
          <a:p>
            <a:pPr marL="0" indent="0">
              <a:buNone/>
            </a:pPr>
            <a:r>
              <a:rPr lang="en-GB" dirty="0" smtClean="0"/>
              <a:t>Look also into:</a:t>
            </a:r>
          </a:p>
          <a:p>
            <a:pPr marL="0" indent="0">
              <a:buNone/>
            </a:pPr>
            <a:r>
              <a:rPr lang="en-GB" dirty="0"/>
              <a:t>T</a:t>
            </a:r>
            <a:r>
              <a:rPr lang="en-GB" dirty="0" smtClean="0"/>
              <a:t>he Law on the Security Council of the Republic of Kazakhstan </a:t>
            </a:r>
            <a:r>
              <a:rPr lang="en-GB" dirty="0" smtClean="0">
                <a:hlinkClick r:id="rId3"/>
              </a:rPr>
              <a:t>https://online.zakon.kz/m/document/?doc_id=38039248</a:t>
            </a:r>
            <a:endParaRPr lang="ru-RU" dirty="0" smtClean="0"/>
          </a:p>
          <a:p>
            <a:pPr marL="0" indent="0">
              <a:buNone/>
            </a:pPr>
            <a:r>
              <a:rPr lang="en-GB" dirty="0" smtClean="0"/>
              <a:t>Concept of Informational Security of the Republic of Kazakhstan </a:t>
            </a:r>
            <a:r>
              <a:rPr lang="en-GB" dirty="0" smtClean="0">
                <a:hlinkClick r:id="rId4"/>
              </a:rPr>
              <a:t>https://online.zakon.kz/document/?doc_id=31086318#pos=11;-48</a:t>
            </a:r>
            <a:r>
              <a:rPr lang="en-GB" dirty="0" smtClean="0"/>
              <a:t> </a:t>
            </a:r>
            <a:endParaRPr lang="ru-RU" dirty="0" smtClean="0"/>
          </a:p>
          <a:p>
            <a:pPr marL="0" indent="0">
              <a:buNone/>
            </a:pPr>
            <a:endParaRPr lang="ru-RU" dirty="0"/>
          </a:p>
          <a:p>
            <a:pPr marL="0" indent="0">
              <a:buNone/>
            </a:pPr>
            <a:endParaRPr lang="en-US" dirty="0"/>
          </a:p>
        </p:txBody>
      </p:sp>
    </p:spTree>
    <p:extLst>
      <p:ext uri="{BB962C8B-B14F-4D97-AF65-F5344CB8AC3E}">
        <p14:creationId xmlns:p14="http://schemas.microsoft.com/office/powerpoint/2010/main" val="24064990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34988"/>
          </a:xfrm>
        </p:spPr>
        <p:txBody>
          <a:bodyPr>
            <a:normAutofit/>
          </a:bodyPr>
          <a:lstStyle/>
          <a:p>
            <a:pPr algn="r"/>
            <a:r>
              <a:rPr lang="en-US" sz="1100" b="1" cap="all" dirty="0" smtClean="0"/>
              <a:t>Foreign policy and national security of Kazakhstan – lecture 14</a:t>
            </a:r>
            <a:endParaRPr lang="en-US" sz="1100" dirty="0"/>
          </a:p>
        </p:txBody>
      </p:sp>
      <p:sp>
        <p:nvSpPr>
          <p:cNvPr id="3" name="Content Placeholder 2"/>
          <p:cNvSpPr>
            <a:spLocks noGrp="1"/>
          </p:cNvSpPr>
          <p:nvPr>
            <p:ph idx="1"/>
          </p:nvPr>
        </p:nvSpPr>
        <p:spPr>
          <a:xfrm>
            <a:off x="500063" y="900114"/>
            <a:ext cx="11215687" cy="5514974"/>
          </a:xfrm>
        </p:spPr>
        <p:txBody>
          <a:bodyPr>
            <a:normAutofit/>
          </a:bodyPr>
          <a:lstStyle/>
          <a:p>
            <a:pPr marL="0" indent="0" algn="ctr">
              <a:buNone/>
            </a:pPr>
            <a:r>
              <a:rPr lang="en-US" b="1" dirty="0" smtClean="0"/>
              <a:t>LECTURE 14</a:t>
            </a:r>
          </a:p>
          <a:p>
            <a:pPr marL="0" indent="0" algn="ctr">
              <a:buNone/>
            </a:pPr>
            <a:r>
              <a:rPr lang="en-US" b="1" dirty="0" smtClean="0"/>
              <a:t>Domestic security mechanisms and institutions of Kazakhstan</a:t>
            </a:r>
          </a:p>
          <a:p>
            <a:pPr marL="0" indent="0" algn="ctr">
              <a:buNone/>
            </a:pPr>
            <a:r>
              <a:rPr lang="en-US" b="1" dirty="0" smtClean="0"/>
              <a:t>Legal framework for maintenance of national security of Kazakhstan</a:t>
            </a:r>
            <a:endParaRPr lang="en-US" dirty="0"/>
          </a:p>
          <a:p>
            <a:pPr marL="0" indent="0">
              <a:buNone/>
            </a:pPr>
            <a:r>
              <a:rPr lang="en-US" dirty="0" smtClean="0"/>
              <a:t>Topics to Be Covered: </a:t>
            </a:r>
          </a:p>
          <a:p>
            <a:pPr marL="0" indent="0">
              <a:buNone/>
            </a:pPr>
            <a:r>
              <a:rPr lang="en-US" dirty="0" smtClean="0"/>
              <a:t>•	the legal acts regulating the sphere of national security and </a:t>
            </a:r>
            <a:r>
              <a:rPr lang="en-US" dirty="0" err="1" smtClean="0"/>
              <a:t>defence</a:t>
            </a:r>
            <a:r>
              <a:rPr lang="en-US" dirty="0" smtClean="0"/>
              <a:t> in Kazakhstan;</a:t>
            </a:r>
          </a:p>
          <a:p>
            <a:pPr marL="0" indent="0">
              <a:buNone/>
            </a:pPr>
            <a:r>
              <a:rPr lang="en-US" dirty="0" smtClean="0"/>
              <a:t>•	international treaties on security Kazakhstan is the party to;</a:t>
            </a:r>
          </a:p>
          <a:p>
            <a:pPr marL="0" indent="0">
              <a:buNone/>
            </a:pPr>
            <a:r>
              <a:rPr lang="en-US" dirty="0" smtClean="0"/>
              <a:t>•	configuration of Kazakhstan’s armed forces;</a:t>
            </a:r>
          </a:p>
          <a:p>
            <a:pPr marL="0" indent="0">
              <a:buNone/>
            </a:pPr>
            <a:r>
              <a:rPr lang="en-US" dirty="0" smtClean="0"/>
              <a:t>•	Kazakhstan </a:t>
            </a:r>
            <a:r>
              <a:rPr lang="en-US" dirty="0" err="1" smtClean="0"/>
              <a:t>defence</a:t>
            </a:r>
            <a:r>
              <a:rPr lang="en-US" dirty="0" smtClean="0"/>
              <a:t> doctrine; </a:t>
            </a:r>
          </a:p>
          <a:p>
            <a:pPr marL="0" indent="0">
              <a:buNone/>
            </a:pPr>
            <a:r>
              <a:rPr lang="en-US" dirty="0" smtClean="0"/>
              <a:t>•	security agencies of Kazakhstan, their powers and accountability.</a:t>
            </a:r>
          </a:p>
          <a:p>
            <a:pPr marL="0" indent="0">
              <a:buNone/>
            </a:pPr>
            <a:endParaRPr lang="en-US" dirty="0"/>
          </a:p>
        </p:txBody>
      </p:sp>
    </p:spTree>
    <p:extLst>
      <p:ext uri="{BB962C8B-B14F-4D97-AF65-F5344CB8AC3E}">
        <p14:creationId xmlns:p14="http://schemas.microsoft.com/office/powerpoint/2010/main" val="41411966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34988"/>
          </a:xfrm>
        </p:spPr>
        <p:txBody>
          <a:bodyPr>
            <a:normAutofit/>
          </a:bodyPr>
          <a:lstStyle/>
          <a:p>
            <a:pPr algn="r"/>
            <a:r>
              <a:rPr lang="en-US" sz="1100" b="1" cap="all" dirty="0" smtClean="0"/>
              <a:t>Foreign policy and national security of Kazakhstan – lecture 14</a:t>
            </a:r>
            <a:endParaRPr lang="en-US" sz="1100" dirty="0"/>
          </a:p>
        </p:txBody>
      </p:sp>
      <p:sp>
        <p:nvSpPr>
          <p:cNvPr id="3" name="Content Placeholder 2"/>
          <p:cNvSpPr>
            <a:spLocks noGrp="1"/>
          </p:cNvSpPr>
          <p:nvPr>
            <p:ph idx="1"/>
          </p:nvPr>
        </p:nvSpPr>
        <p:spPr>
          <a:xfrm>
            <a:off x="500063" y="900114"/>
            <a:ext cx="11215687" cy="5514974"/>
          </a:xfrm>
        </p:spPr>
        <p:txBody>
          <a:bodyPr>
            <a:normAutofit fontScale="70000" lnSpcReduction="20000"/>
          </a:bodyPr>
          <a:lstStyle/>
          <a:p>
            <a:pPr marL="0" indent="0" algn="ctr">
              <a:buNone/>
            </a:pPr>
            <a:r>
              <a:rPr lang="en-GB" cap="all" dirty="0" smtClean="0"/>
              <a:t>Law of the republic of Kazakhstan on national security</a:t>
            </a:r>
          </a:p>
          <a:p>
            <a:pPr marL="0" indent="0" algn="ctr">
              <a:buNone/>
            </a:pPr>
            <a:r>
              <a:rPr lang="en-GB" dirty="0" smtClean="0"/>
              <a:t>Amended </a:t>
            </a:r>
            <a:r>
              <a:rPr lang="ru-RU" dirty="0" smtClean="0"/>
              <a:t>16.11.2020 </a:t>
            </a:r>
          </a:p>
          <a:p>
            <a:pPr marL="0" indent="0">
              <a:buNone/>
            </a:pPr>
            <a:r>
              <a:rPr lang="en-US" dirty="0" smtClean="0"/>
              <a:t>Legal framework of maintenance of national security of Kazakhstan: The maintenance of national security is based on the Constitution of the Republic of Kazakhstan, Laws and other acts of the Republic of Kazakhstan. International treaty ratified by the Republic of Kazakhstan with the norms other than those in this Law shall apply. International treaties shall not be permitted if they may potentially have imped national security or independence and sovereign rights of the Republic of Kazakhstan.</a:t>
            </a:r>
          </a:p>
          <a:p>
            <a:pPr marL="0" indent="0">
              <a:buNone/>
            </a:pPr>
            <a:r>
              <a:rPr lang="en-US" dirty="0" smtClean="0"/>
              <a:t>National security principles </a:t>
            </a:r>
          </a:p>
          <a:p>
            <a:pPr marL="0" indent="0">
              <a:buNone/>
            </a:pPr>
            <a:r>
              <a:rPr lang="en-US" dirty="0" smtClean="0"/>
              <a:t>1)	rule of law;</a:t>
            </a:r>
          </a:p>
          <a:p>
            <a:pPr marL="0" indent="0">
              <a:buNone/>
            </a:pPr>
            <a:r>
              <a:rPr lang="en-US" dirty="0" smtClean="0"/>
              <a:t>2)	prevalence of the human rights and liberties;</a:t>
            </a:r>
          </a:p>
          <a:p>
            <a:pPr marL="0" indent="0">
              <a:buNone/>
            </a:pPr>
            <a:r>
              <a:rPr lang="en-US" dirty="0" smtClean="0"/>
              <a:t>3)	mutual cooperation and coordination of all security agencies; </a:t>
            </a:r>
          </a:p>
          <a:p>
            <a:pPr marL="0" indent="0">
              <a:buNone/>
            </a:pPr>
            <a:r>
              <a:rPr lang="en-US" dirty="0" smtClean="0"/>
              <a:t>4)	prevention;</a:t>
            </a:r>
          </a:p>
          <a:p>
            <a:pPr marL="0" indent="0">
              <a:buNone/>
            </a:pPr>
            <a:r>
              <a:rPr lang="en-US" dirty="0" smtClean="0"/>
              <a:t>5)	proportionality;</a:t>
            </a:r>
          </a:p>
          <a:p>
            <a:pPr marL="0" indent="0">
              <a:buNone/>
            </a:pPr>
            <a:r>
              <a:rPr lang="en-US" dirty="0" smtClean="0"/>
              <a:t>6)	balance of interests of citizen, society and the state;</a:t>
            </a:r>
          </a:p>
          <a:p>
            <a:pPr marL="0" indent="0">
              <a:buNone/>
            </a:pPr>
            <a:r>
              <a:rPr lang="en-US" dirty="0" smtClean="0"/>
              <a:t>7)	accountability;</a:t>
            </a:r>
          </a:p>
          <a:p>
            <a:pPr marL="0" indent="0">
              <a:buNone/>
            </a:pPr>
            <a:r>
              <a:rPr lang="en-US" dirty="0" smtClean="0"/>
              <a:t>8)	integration with international security system;</a:t>
            </a:r>
          </a:p>
          <a:p>
            <a:pPr marL="0" indent="0">
              <a:buNone/>
            </a:pPr>
            <a:r>
              <a:rPr lang="en-US" dirty="0" smtClean="0"/>
              <a:t>9)	delineation of authority and separation of jurisdiction of all security agencies. </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36122892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34988"/>
          </a:xfrm>
        </p:spPr>
        <p:txBody>
          <a:bodyPr>
            <a:normAutofit/>
          </a:bodyPr>
          <a:lstStyle/>
          <a:p>
            <a:pPr algn="r"/>
            <a:r>
              <a:rPr lang="en-US" sz="1100" b="1" cap="all" dirty="0" smtClean="0"/>
              <a:t>Foreign policy and national security of Kazakhstan – lecture 14</a:t>
            </a:r>
            <a:endParaRPr lang="en-US" sz="1100" dirty="0"/>
          </a:p>
        </p:txBody>
      </p:sp>
      <p:sp>
        <p:nvSpPr>
          <p:cNvPr id="3" name="Content Placeholder 2"/>
          <p:cNvSpPr>
            <a:spLocks noGrp="1"/>
          </p:cNvSpPr>
          <p:nvPr>
            <p:ph idx="1"/>
          </p:nvPr>
        </p:nvSpPr>
        <p:spPr>
          <a:xfrm>
            <a:off x="500063" y="900114"/>
            <a:ext cx="11215687" cy="5514974"/>
          </a:xfrm>
        </p:spPr>
        <p:txBody>
          <a:bodyPr>
            <a:normAutofit/>
          </a:bodyPr>
          <a:lstStyle/>
          <a:p>
            <a:pPr marL="0" indent="0" algn="ctr">
              <a:buNone/>
            </a:pPr>
            <a:r>
              <a:rPr lang="en-US" sz="4400" b="1" cap="all" dirty="0" smtClean="0"/>
              <a:t>Security categorization:</a:t>
            </a:r>
          </a:p>
          <a:p>
            <a:pPr marL="0" indent="0" algn="ctr">
              <a:buNone/>
            </a:pPr>
            <a:r>
              <a:rPr lang="en-US" sz="4400" dirty="0" smtClean="0"/>
              <a:t>Public security;</a:t>
            </a:r>
          </a:p>
          <a:p>
            <a:pPr marL="0" indent="0" algn="ctr">
              <a:buNone/>
            </a:pPr>
            <a:r>
              <a:rPr lang="en-US" sz="4400" dirty="0" smtClean="0"/>
              <a:t>Military security;</a:t>
            </a:r>
          </a:p>
          <a:p>
            <a:pPr marL="0" indent="0" algn="ctr">
              <a:buNone/>
            </a:pPr>
            <a:r>
              <a:rPr lang="en-US" sz="4400" dirty="0" smtClean="0"/>
              <a:t>Political security;</a:t>
            </a:r>
          </a:p>
          <a:p>
            <a:pPr marL="0" indent="0" algn="ctr">
              <a:buNone/>
            </a:pPr>
            <a:r>
              <a:rPr lang="en-US" sz="4400" dirty="0" smtClean="0"/>
              <a:t>Economic security;</a:t>
            </a:r>
          </a:p>
          <a:p>
            <a:pPr marL="0" indent="0" algn="ctr">
              <a:buNone/>
            </a:pPr>
            <a:r>
              <a:rPr lang="en-US" sz="4400" dirty="0" smtClean="0"/>
              <a:t>Informational security;</a:t>
            </a:r>
          </a:p>
          <a:p>
            <a:pPr marL="0" indent="0" algn="ctr">
              <a:buNone/>
            </a:pPr>
            <a:r>
              <a:rPr lang="en-US" sz="4400" dirty="0" smtClean="0"/>
              <a:t>Environmental security.</a:t>
            </a:r>
            <a:endParaRPr lang="en-US" sz="4400" dirty="0"/>
          </a:p>
        </p:txBody>
      </p:sp>
    </p:spTree>
    <p:extLst>
      <p:ext uri="{BB962C8B-B14F-4D97-AF65-F5344CB8AC3E}">
        <p14:creationId xmlns:p14="http://schemas.microsoft.com/office/powerpoint/2010/main" val="9542946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34988"/>
          </a:xfrm>
        </p:spPr>
        <p:txBody>
          <a:bodyPr>
            <a:normAutofit/>
          </a:bodyPr>
          <a:lstStyle/>
          <a:p>
            <a:pPr algn="r"/>
            <a:r>
              <a:rPr lang="en-US" sz="1100" b="1" cap="all" dirty="0" smtClean="0"/>
              <a:t>Foreign policy and national security of Kazakhstan – lecture 14</a:t>
            </a:r>
            <a:endParaRPr lang="en-US" sz="1100" dirty="0"/>
          </a:p>
        </p:txBody>
      </p:sp>
      <p:sp>
        <p:nvSpPr>
          <p:cNvPr id="3" name="Content Placeholder 2"/>
          <p:cNvSpPr>
            <a:spLocks noGrp="1"/>
          </p:cNvSpPr>
          <p:nvPr>
            <p:ph idx="1"/>
          </p:nvPr>
        </p:nvSpPr>
        <p:spPr>
          <a:xfrm>
            <a:off x="500063" y="900114"/>
            <a:ext cx="11215687" cy="5514974"/>
          </a:xfrm>
        </p:spPr>
        <p:txBody>
          <a:bodyPr/>
          <a:lstStyle/>
          <a:p>
            <a:pPr marL="0" indent="0">
              <a:buNone/>
            </a:pPr>
            <a:r>
              <a:rPr lang="en-GB" dirty="0" smtClean="0"/>
              <a:t>Security Threats</a:t>
            </a:r>
          </a:p>
          <a:p>
            <a:pPr marL="0" indent="0">
              <a:buNone/>
            </a:pP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1684519197"/>
              </p:ext>
            </p:extLst>
          </p:nvPr>
        </p:nvGraphicFramePr>
        <p:xfrm>
          <a:off x="500063" y="1614488"/>
          <a:ext cx="11315700" cy="4876800"/>
        </p:xfrm>
        <a:graphic>
          <a:graphicData uri="http://schemas.openxmlformats.org/drawingml/2006/table">
            <a:tbl>
              <a:tblPr firstRow="1" firstCol="1" bandRow="1">
                <a:tableStyleId>{5C22544A-7EE6-4342-B048-85BDC9FD1C3A}</a:tableStyleId>
              </a:tblPr>
              <a:tblGrid>
                <a:gridCol w="5657266">
                  <a:extLst>
                    <a:ext uri="{9D8B030D-6E8A-4147-A177-3AD203B41FA5}">
                      <a16:colId xmlns:a16="http://schemas.microsoft.com/office/drawing/2014/main" val="1657707991"/>
                    </a:ext>
                  </a:extLst>
                </a:gridCol>
                <a:gridCol w="5658434">
                  <a:extLst>
                    <a:ext uri="{9D8B030D-6E8A-4147-A177-3AD203B41FA5}">
                      <a16:colId xmlns:a16="http://schemas.microsoft.com/office/drawing/2014/main" val="1596095289"/>
                    </a:ext>
                  </a:extLst>
                </a:gridCol>
              </a:tblGrid>
              <a:tr h="4800600">
                <a:tc>
                  <a:txBody>
                    <a:bodyPr/>
                    <a:lstStyle/>
                    <a:p>
                      <a:pPr marL="342900" lvl="0" indent="-342900">
                        <a:spcAft>
                          <a:spcPts val="0"/>
                        </a:spcAft>
                        <a:buFont typeface="Symbol" panose="05050102010706020507" pitchFamily="18" charset="2"/>
                        <a:buChar char=""/>
                      </a:pPr>
                      <a:r>
                        <a:rPr lang="en-US" sz="2000" dirty="0">
                          <a:effectLst/>
                        </a:rPr>
                        <a:t>Deterioration and disintegration of the law and order;</a:t>
                      </a:r>
                    </a:p>
                    <a:p>
                      <a:pPr marL="342900" lvl="0" indent="-342900">
                        <a:spcAft>
                          <a:spcPts val="0"/>
                        </a:spcAft>
                        <a:buFont typeface="Symbol" panose="05050102010706020507" pitchFamily="18" charset="2"/>
                        <a:buChar char=""/>
                      </a:pPr>
                      <a:r>
                        <a:rPr lang="en-US" sz="2000" dirty="0">
                          <a:effectLst/>
                        </a:rPr>
                        <a:t>Deterioration of the demography and public health;</a:t>
                      </a:r>
                    </a:p>
                    <a:p>
                      <a:pPr marL="342900" lvl="0" indent="-342900">
                        <a:spcAft>
                          <a:spcPts val="0"/>
                        </a:spcAft>
                        <a:buFont typeface="Symbol" panose="05050102010706020507" pitchFamily="18" charset="2"/>
                        <a:buChar char=""/>
                      </a:pPr>
                      <a:r>
                        <a:rPr lang="en-US" sz="2000" dirty="0">
                          <a:effectLst/>
                        </a:rPr>
                        <a:t>Uncontrolled migration;</a:t>
                      </a:r>
                    </a:p>
                    <a:p>
                      <a:pPr marL="342900" lvl="0" indent="-342900">
                        <a:spcAft>
                          <a:spcPts val="0"/>
                        </a:spcAft>
                        <a:buFont typeface="Symbol" panose="05050102010706020507" pitchFamily="18" charset="2"/>
                        <a:buChar char=""/>
                      </a:pPr>
                      <a:r>
                        <a:rPr lang="en-US" sz="2000" dirty="0">
                          <a:effectLst/>
                        </a:rPr>
                        <a:t>Decrease of the quality of health services as well as education;</a:t>
                      </a:r>
                    </a:p>
                    <a:p>
                      <a:pPr marL="342900" lvl="0" indent="-342900">
                        <a:spcAft>
                          <a:spcPts val="0"/>
                        </a:spcAft>
                        <a:buFont typeface="Symbol" panose="05050102010706020507" pitchFamily="18" charset="2"/>
                        <a:buChar char=""/>
                      </a:pPr>
                      <a:r>
                        <a:rPr lang="en-US" sz="2000" dirty="0">
                          <a:effectLst/>
                        </a:rPr>
                        <a:t>Loss of the cultural legacy of the people;</a:t>
                      </a:r>
                    </a:p>
                    <a:p>
                      <a:pPr marL="342900" lvl="0" indent="-342900">
                        <a:spcAft>
                          <a:spcPts val="0"/>
                        </a:spcAft>
                        <a:buFont typeface="Symbol" panose="05050102010706020507" pitchFamily="18" charset="2"/>
                        <a:buChar char=""/>
                      </a:pPr>
                      <a:r>
                        <a:rPr lang="en-US" sz="2000" dirty="0">
                          <a:effectLst/>
                        </a:rPr>
                        <a:t>Breach of domestic peace; enter ethnic, enter-confessional clashes, civil unrest;</a:t>
                      </a:r>
                    </a:p>
                    <a:p>
                      <a:pPr marL="342900" lvl="0" indent="-342900">
                        <a:spcAft>
                          <a:spcPts val="0"/>
                        </a:spcAft>
                        <a:buFont typeface="Symbol" panose="05050102010706020507" pitchFamily="18" charset="2"/>
                        <a:buChar char=""/>
                      </a:pPr>
                      <a:r>
                        <a:rPr lang="en-US" sz="2000" dirty="0">
                          <a:effectLst/>
                        </a:rPr>
                        <a:t>Activates and acts aimed at destruction of the constitutional order of the republic;</a:t>
                      </a:r>
                    </a:p>
                    <a:p>
                      <a:pPr marL="342900" lvl="0" indent="-342900">
                        <a:spcAft>
                          <a:spcPts val="0"/>
                        </a:spcAft>
                        <a:buFont typeface="Symbol" panose="05050102010706020507" pitchFamily="18" charset="2"/>
                        <a:buChar char=""/>
                      </a:pPr>
                      <a:r>
                        <a:rPr lang="en-US" sz="2000" dirty="0">
                          <a:effectLst/>
                        </a:rPr>
                        <a:t>All forms of terrorism, extremism, separatism;</a:t>
                      </a:r>
                    </a:p>
                    <a:p>
                      <a:pPr marL="342900" lvl="0" indent="-342900">
                        <a:spcAft>
                          <a:spcPts val="0"/>
                        </a:spcAft>
                        <a:buFont typeface="Symbol" panose="05050102010706020507" pitchFamily="18" charset="2"/>
                        <a:buChar char=""/>
                      </a:pPr>
                      <a:r>
                        <a:rPr lang="en-US" sz="2000" dirty="0">
                          <a:effectLst/>
                        </a:rPr>
                        <a:t>Intelligence and subversive activities;</a:t>
                      </a:r>
                    </a:p>
                    <a:p>
                      <a:pPr marL="342900" lvl="0" indent="-342900">
                        <a:spcAft>
                          <a:spcPts val="0"/>
                        </a:spcAft>
                        <a:buFont typeface="Symbol" panose="05050102010706020507" pitchFamily="18" charset="2"/>
                        <a:buChar char=""/>
                      </a:pPr>
                      <a:r>
                        <a:rPr lang="en-US" sz="2000" dirty="0">
                          <a:effectLst/>
                        </a:rPr>
                        <a:t>Disintegration and collapse of state bodies;</a:t>
                      </a:r>
                    </a:p>
                    <a:p>
                      <a:pPr>
                        <a:spcAft>
                          <a:spcPts val="0"/>
                        </a:spcAft>
                      </a:pPr>
                      <a:r>
                        <a:rPr lang="en-US" sz="2000"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spcAft>
                          <a:spcPts val="0"/>
                        </a:spcAft>
                        <a:buFont typeface="Symbol" panose="05050102010706020507" pitchFamily="18" charset="2"/>
                        <a:buChar char=""/>
                      </a:pPr>
                      <a:r>
                        <a:rPr lang="en-US" sz="2000" dirty="0">
                          <a:effectLst/>
                        </a:rPr>
                        <a:t>Deterioration of economic security and disintegration of financial system; reduction in production, decline in quality, competitiveness, export, transit potential;</a:t>
                      </a:r>
                    </a:p>
                    <a:p>
                      <a:pPr marL="342900" lvl="0" indent="-342900">
                        <a:spcAft>
                          <a:spcPts val="0"/>
                        </a:spcAft>
                        <a:buFont typeface="Symbol" panose="05050102010706020507" pitchFamily="18" charset="2"/>
                        <a:buChar char=""/>
                      </a:pPr>
                      <a:r>
                        <a:rPr lang="en-US" sz="2000" dirty="0">
                          <a:effectLst/>
                        </a:rPr>
                        <a:t>Decrease of defense capability; paramilitary activities;</a:t>
                      </a:r>
                    </a:p>
                    <a:p>
                      <a:pPr marL="342900" lvl="0" indent="-342900">
                        <a:spcAft>
                          <a:spcPts val="0"/>
                        </a:spcAft>
                        <a:buFont typeface="Symbol" panose="05050102010706020507" pitchFamily="18" charset="2"/>
                        <a:buChar char=""/>
                      </a:pPr>
                      <a:r>
                        <a:rPr lang="en-US" sz="2000" dirty="0">
                          <a:effectLst/>
                        </a:rPr>
                        <a:t>Increased vulnerability of information space, deliberate distortion and disinformation;</a:t>
                      </a:r>
                    </a:p>
                    <a:p>
                      <a:pPr marL="342900" lvl="0" indent="-342900">
                        <a:spcAft>
                          <a:spcPts val="0"/>
                        </a:spcAft>
                        <a:buFont typeface="Symbol" panose="05050102010706020507" pitchFamily="18" charset="2"/>
                        <a:buChar char=""/>
                      </a:pPr>
                      <a:r>
                        <a:rPr lang="en-US" sz="2000" dirty="0">
                          <a:effectLst/>
                        </a:rPr>
                        <a:t>Natural disasters and other emergencies;</a:t>
                      </a:r>
                    </a:p>
                    <a:p>
                      <a:pPr marL="342900" lvl="0" indent="-342900">
                        <a:spcAft>
                          <a:spcPts val="0"/>
                        </a:spcAft>
                        <a:buFont typeface="Symbol" panose="05050102010706020507" pitchFamily="18" charset="2"/>
                        <a:buChar char=""/>
                      </a:pPr>
                      <a:r>
                        <a:rPr lang="en-US" sz="2000" dirty="0">
                          <a:effectLst/>
                        </a:rPr>
                        <a:t>Damage to the image and economic rating of Kazakhstan;</a:t>
                      </a:r>
                    </a:p>
                    <a:p>
                      <a:pPr marL="342900" lvl="0" indent="-342900">
                        <a:spcAft>
                          <a:spcPts val="0"/>
                        </a:spcAft>
                        <a:buFont typeface="Symbol" panose="05050102010706020507" pitchFamily="18" charset="2"/>
                        <a:buChar char=""/>
                      </a:pPr>
                      <a:r>
                        <a:rPr lang="en-US" sz="2000" dirty="0">
                          <a:effectLst/>
                        </a:rPr>
                        <a:t>External support of rallies, marches, pickets and demonstrations, </a:t>
                      </a:r>
                    </a:p>
                    <a:p>
                      <a:pPr>
                        <a:spcAft>
                          <a:spcPts val="0"/>
                        </a:spcAft>
                      </a:pPr>
                      <a:r>
                        <a:rPr lang="en-US" sz="2000"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72311894"/>
                  </a:ext>
                </a:extLst>
              </a:tr>
            </a:tbl>
          </a:graphicData>
        </a:graphic>
      </p:graphicFrame>
    </p:spTree>
    <p:extLst>
      <p:ext uri="{BB962C8B-B14F-4D97-AF65-F5344CB8AC3E}">
        <p14:creationId xmlns:p14="http://schemas.microsoft.com/office/powerpoint/2010/main" val="15753799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34988"/>
          </a:xfrm>
        </p:spPr>
        <p:txBody>
          <a:bodyPr>
            <a:normAutofit/>
          </a:bodyPr>
          <a:lstStyle/>
          <a:p>
            <a:pPr algn="r"/>
            <a:r>
              <a:rPr lang="en-US" sz="1100" b="1" cap="all" dirty="0" smtClean="0"/>
              <a:t>Foreign policy and national security of Kazakhstan – lecture 14</a:t>
            </a:r>
            <a:endParaRPr lang="en-US" sz="1100" dirty="0"/>
          </a:p>
        </p:txBody>
      </p:sp>
      <p:sp>
        <p:nvSpPr>
          <p:cNvPr id="3" name="Content Placeholder 2"/>
          <p:cNvSpPr>
            <a:spLocks noGrp="1"/>
          </p:cNvSpPr>
          <p:nvPr>
            <p:ph idx="1"/>
          </p:nvPr>
        </p:nvSpPr>
        <p:spPr>
          <a:xfrm>
            <a:off x="500063" y="900114"/>
            <a:ext cx="11215687" cy="5514974"/>
          </a:xfrm>
        </p:spPr>
        <p:txBody>
          <a:bodyPr>
            <a:normAutofit lnSpcReduction="10000"/>
          </a:bodyPr>
          <a:lstStyle/>
          <a:p>
            <a:pPr marL="0" indent="0">
              <a:buNone/>
            </a:pPr>
            <a:r>
              <a:rPr lang="en-US" sz="4400" cap="all" dirty="0" smtClean="0"/>
              <a:t>security forces include:</a:t>
            </a:r>
            <a:endParaRPr lang="en-US" sz="4400" dirty="0" smtClean="0"/>
          </a:p>
          <a:p>
            <a:pPr marL="0" indent="0">
              <a:buNone/>
            </a:pPr>
            <a:r>
              <a:rPr lang="en-US" sz="4400" dirty="0" smtClean="0"/>
              <a:t>1) Special intelligence, counterintelligence agencies (under the President);</a:t>
            </a:r>
          </a:p>
          <a:p>
            <a:pPr marL="0" indent="0">
              <a:buNone/>
            </a:pPr>
            <a:r>
              <a:rPr lang="en-US" sz="4400" dirty="0" smtClean="0"/>
              <a:t>2) Armed Forces, other troops and military  units of the Republic of Kazakhstan (Ministry of Defense);</a:t>
            </a:r>
          </a:p>
          <a:p>
            <a:pPr marL="0" indent="0">
              <a:buNone/>
            </a:pPr>
            <a:r>
              <a:rPr lang="en-US" sz="4400" dirty="0" smtClean="0"/>
              <a:t>3) Law enforcement agencies</a:t>
            </a:r>
            <a:r>
              <a:rPr lang="en-US" sz="4400" dirty="0"/>
              <a:t>;</a:t>
            </a:r>
            <a:r>
              <a:rPr lang="en-US" sz="4400" dirty="0" smtClean="0"/>
              <a:t> police, anti-corruption and emergency rescue services (Ministry of Internal Affairs).</a:t>
            </a:r>
            <a:endParaRPr lang="en-US" sz="4400" dirty="0"/>
          </a:p>
        </p:txBody>
      </p:sp>
    </p:spTree>
    <p:extLst>
      <p:ext uri="{BB962C8B-B14F-4D97-AF65-F5344CB8AC3E}">
        <p14:creationId xmlns:p14="http://schemas.microsoft.com/office/powerpoint/2010/main" val="32027326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34988"/>
          </a:xfrm>
        </p:spPr>
        <p:txBody>
          <a:bodyPr>
            <a:normAutofit/>
          </a:bodyPr>
          <a:lstStyle/>
          <a:p>
            <a:pPr algn="r"/>
            <a:r>
              <a:rPr lang="en-US" sz="1100" b="1" cap="all" dirty="0" smtClean="0"/>
              <a:t>Foreign policy and national security of Kazakhstan – lecture 14</a:t>
            </a:r>
            <a:endParaRPr lang="en-US" sz="1100" dirty="0"/>
          </a:p>
        </p:txBody>
      </p:sp>
      <p:sp>
        <p:nvSpPr>
          <p:cNvPr id="3" name="Content Placeholder 2"/>
          <p:cNvSpPr>
            <a:spLocks noGrp="1"/>
          </p:cNvSpPr>
          <p:nvPr>
            <p:ph idx="1"/>
          </p:nvPr>
        </p:nvSpPr>
        <p:spPr>
          <a:xfrm>
            <a:off x="500063" y="900114"/>
            <a:ext cx="11215687" cy="5514974"/>
          </a:xfrm>
        </p:spPr>
        <p:txBody>
          <a:bodyPr>
            <a:normAutofit/>
          </a:bodyPr>
          <a:lstStyle/>
          <a:p>
            <a:pPr marL="0" indent="0">
              <a:buNone/>
            </a:pPr>
            <a:r>
              <a:rPr lang="en-GB" sz="3600" b="1" cap="all" dirty="0" smtClean="0"/>
              <a:t>Presidential powers and authorities</a:t>
            </a:r>
          </a:p>
          <a:p>
            <a:pPr marL="0" indent="0">
              <a:buNone/>
            </a:pPr>
            <a:r>
              <a:rPr lang="ru-RU" sz="3600" dirty="0" smtClean="0"/>
              <a:t>1) </a:t>
            </a:r>
            <a:r>
              <a:rPr lang="en-GB" sz="3600" dirty="0" smtClean="0"/>
              <a:t>Defines National security Policy</a:t>
            </a:r>
            <a:r>
              <a:rPr lang="ru-RU" sz="3600" dirty="0" smtClean="0"/>
              <a:t>;</a:t>
            </a:r>
          </a:p>
          <a:p>
            <a:pPr marL="0" indent="0">
              <a:buNone/>
            </a:pPr>
            <a:r>
              <a:rPr lang="ru-RU" sz="3600" dirty="0" smtClean="0"/>
              <a:t>2) </a:t>
            </a:r>
            <a:r>
              <a:rPr lang="en-GB" sz="3600" dirty="0" smtClean="0"/>
              <a:t>Guarantees coordinated functioning of all organs of government to maintain National security;</a:t>
            </a:r>
          </a:p>
          <a:p>
            <a:pPr marL="0" indent="0">
              <a:buNone/>
            </a:pPr>
            <a:r>
              <a:rPr lang="ru-RU" sz="3600" dirty="0" smtClean="0"/>
              <a:t>3) </a:t>
            </a:r>
            <a:r>
              <a:rPr lang="en-GB" sz="3600" dirty="0" smtClean="0"/>
              <a:t>Issues decries on national security</a:t>
            </a:r>
            <a:r>
              <a:rPr lang="ru-RU" sz="3600" dirty="0" smtClean="0"/>
              <a:t>;</a:t>
            </a:r>
          </a:p>
          <a:p>
            <a:pPr marL="0" indent="0">
              <a:buNone/>
            </a:pPr>
            <a:r>
              <a:rPr lang="ru-RU" sz="3600" dirty="0" smtClean="0"/>
              <a:t>4) </a:t>
            </a:r>
            <a:r>
              <a:rPr lang="en-GB" sz="3600" dirty="0" smtClean="0"/>
              <a:t>Establishes the </a:t>
            </a:r>
            <a:r>
              <a:rPr lang="en-GB" sz="3600" dirty="0"/>
              <a:t>S</a:t>
            </a:r>
            <a:r>
              <a:rPr lang="en-GB" sz="3600" dirty="0" smtClean="0"/>
              <a:t>ecurity Council of </a:t>
            </a:r>
            <a:r>
              <a:rPr lang="en-GB" sz="3600" dirty="0" err="1" smtClean="0"/>
              <a:t>Kazalhstan</a:t>
            </a:r>
            <a:r>
              <a:rPr lang="en-GB" sz="3600" dirty="0" smtClean="0"/>
              <a:t>; </a:t>
            </a:r>
            <a:endParaRPr lang="ru-RU" sz="3600" dirty="0" smtClean="0"/>
          </a:p>
          <a:p>
            <a:pPr marL="0" indent="0">
              <a:buNone/>
            </a:pPr>
            <a:r>
              <a:rPr lang="ru-RU" sz="3600" dirty="0" smtClean="0"/>
              <a:t>5) </a:t>
            </a:r>
            <a:r>
              <a:rPr lang="en-GB" sz="3600" dirty="0" smtClean="0"/>
              <a:t>Approves the National Security Strategy of Kazakhstan</a:t>
            </a:r>
            <a:r>
              <a:rPr lang="ru-RU" sz="3600" dirty="0" smtClean="0"/>
              <a:t>;</a:t>
            </a:r>
          </a:p>
          <a:p>
            <a:pPr marL="0" indent="0">
              <a:buNone/>
            </a:pPr>
            <a:r>
              <a:rPr lang="ru-RU" sz="3600" dirty="0" smtClean="0"/>
              <a:t>6) </a:t>
            </a:r>
            <a:r>
              <a:rPr lang="en-GB" sz="3600" dirty="0" smtClean="0"/>
              <a:t>Executes any other powers related to the maintenance of national security of Kazakhstan</a:t>
            </a:r>
            <a:r>
              <a:rPr lang="ru-RU" sz="3600" dirty="0" smtClean="0"/>
              <a:t>.</a:t>
            </a:r>
          </a:p>
          <a:p>
            <a:pPr marL="0" indent="0">
              <a:buNone/>
            </a:pPr>
            <a:endParaRPr lang="en-US" dirty="0"/>
          </a:p>
        </p:txBody>
      </p:sp>
    </p:spTree>
    <p:extLst>
      <p:ext uri="{BB962C8B-B14F-4D97-AF65-F5344CB8AC3E}">
        <p14:creationId xmlns:p14="http://schemas.microsoft.com/office/powerpoint/2010/main" val="22203883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34988"/>
          </a:xfrm>
        </p:spPr>
        <p:txBody>
          <a:bodyPr>
            <a:normAutofit/>
          </a:bodyPr>
          <a:lstStyle/>
          <a:p>
            <a:pPr algn="r"/>
            <a:r>
              <a:rPr lang="en-US" sz="1100" b="1" cap="all" dirty="0" smtClean="0"/>
              <a:t>Foreign policy and national security of Kazakhstan – lecture 14</a:t>
            </a:r>
            <a:endParaRPr lang="en-US" sz="1100" dirty="0"/>
          </a:p>
        </p:txBody>
      </p:sp>
      <p:sp>
        <p:nvSpPr>
          <p:cNvPr id="3" name="Content Placeholder 2"/>
          <p:cNvSpPr>
            <a:spLocks noGrp="1"/>
          </p:cNvSpPr>
          <p:nvPr>
            <p:ph idx="1"/>
          </p:nvPr>
        </p:nvSpPr>
        <p:spPr>
          <a:xfrm>
            <a:off x="500063" y="900114"/>
            <a:ext cx="11215687" cy="5514974"/>
          </a:xfrm>
        </p:spPr>
        <p:txBody>
          <a:bodyPr>
            <a:noAutofit/>
          </a:bodyPr>
          <a:lstStyle/>
          <a:p>
            <a:pPr marL="0" indent="0">
              <a:buNone/>
            </a:pPr>
            <a:r>
              <a:rPr lang="en-GB" sz="3600" b="1" cap="all" dirty="0" smtClean="0"/>
              <a:t>Executive Powers and authorities:</a:t>
            </a:r>
            <a:endParaRPr lang="en-GB" sz="3600" b="1" dirty="0"/>
          </a:p>
          <a:p>
            <a:r>
              <a:rPr lang="en-GB" sz="3600" b="1" dirty="0" smtClean="0"/>
              <a:t>Submits the bills to the Parliament;</a:t>
            </a:r>
          </a:p>
          <a:p>
            <a:r>
              <a:rPr lang="en-GB" sz="3600" b="1" dirty="0" smtClean="0"/>
              <a:t>Develops and implements the programs and policies;</a:t>
            </a:r>
          </a:p>
          <a:p>
            <a:r>
              <a:rPr lang="en-GB" sz="3600" b="1" dirty="0" smtClean="0"/>
              <a:t>Manages the state organs on national and local levels;</a:t>
            </a:r>
          </a:p>
          <a:p>
            <a:r>
              <a:rPr lang="en-GB" sz="3600" b="1" dirty="0" smtClean="0"/>
              <a:t>Completes the lists of the specially guarded objects;</a:t>
            </a:r>
          </a:p>
          <a:p>
            <a:r>
              <a:rPr lang="en-US" sz="3600" b="1" dirty="0" smtClean="0"/>
              <a:t>Monitors civil transactions and other contractual activity;</a:t>
            </a:r>
          </a:p>
          <a:p>
            <a:r>
              <a:rPr lang="en-GB" sz="3600" b="1" dirty="0" smtClean="0"/>
              <a:t>Other.</a:t>
            </a:r>
            <a:r>
              <a:rPr lang="en-GB" sz="4000" b="1" dirty="0" smtClean="0"/>
              <a:t> </a:t>
            </a:r>
            <a:endParaRPr lang="en-US" sz="4000" b="1" dirty="0"/>
          </a:p>
        </p:txBody>
      </p:sp>
    </p:spTree>
    <p:extLst>
      <p:ext uri="{BB962C8B-B14F-4D97-AF65-F5344CB8AC3E}">
        <p14:creationId xmlns:p14="http://schemas.microsoft.com/office/powerpoint/2010/main" val="1632993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34988"/>
          </a:xfrm>
        </p:spPr>
        <p:txBody>
          <a:bodyPr>
            <a:normAutofit/>
          </a:bodyPr>
          <a:lstStyle/>
          <a:p>
            <a:pPr algn="r"/>
            <a:r>
              <a:rPr lang="en-US" sz="1100" b="1" cap="all" dirty="0" smtClean="0"/>
              <a:t>Foreign policy and national security of Kazakhstan – lecture 14</a:t>
            </a:r>
            <a:endParaRPr lang="en-US" sz="1100" dirty="0"/>
          </a:p>
        </p:txBody>
      </p:sp>
      <p:sp>
        <p:nvSpPr>
          <p:cNvPr id="3" name="Content Placeholder 2"/>
          <p:cNvSpPr>
            <a:spLocks noGrp="1"/>
          </p:cNvSpPr>
          <p:nvPr>
            <p:ph idx="1"/>
          </p:nvPr>
        </p:nvSpPr>
        <p:spPr>
          <a:xfrm>
            <a:off x="500063" y="900114"/>
            <a:ext cx="11215687" cy="5514974"/>
          </a:xfrm>
        </p:spPr>
        <p:txBody>
          <a:bodyPr/>
          <a:lstStyle/>
          <a:p>
            <a:endParaRPr lang="en-US" dirty="0"/>
          </a:p>
        </p:txBody>
      </p:sp>
    </p:spTree>
    <p:extLst>
      <p:ext uri="{BB962C8B-B14F-4D97-AF65-F5344CB8AC3E}">
        <p14:creationId xmlns:p14="http://schemas.microsoft.com/office/powerpoint/2010/main" val="27855818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277</TotalTime>
  <Words>1081</Words>
  <Application>Microsoft Office PowerPoint</Application>
  <PresentationFormat>Widescreen</PresentationFormat>
  <Paragraphs>125</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Calibri Light</vt:lpstr>
      <vt:lpstr>Symbol</vt:lpstr>
      <vt:lpstr>Times New Roman</vt:lpstr>
      <vt:lpstr>Office Theme</vt:lpstr>
      <vt:lpstr>Foreign policy and national security of Kazakhstan </vt:lpstr>
      <vt:lpstr>Foreign policy and national security of Kazakhstan – lecture 14</vt:lpstr>
      <vt:lpstr>Foreign policy and national security of Kazakhstan – lecture 14</vt:lpstr>
      <vt:lpstr>Foreign policy and national security of Kazakhstan – lecture 14</vt:lpstr>
      <vt:lpstr>Foreign policy and national security of Kazakhstan – lecture 14</vt:lpstr>
      <vt:lpstr>Foreign policy and national security of Kazakhstan – lecture 14</vt:lpstr>
      <vt:lpstr>Foreign policy and national security of Kazakhstan – lecture 14</vt:lpstr>
      <vt:lpstr>Foreign policy and national security of Kazakhstan – lecture 14</vt:lpstr>
      <vt:lpstr>Foreign policy and national security of Kazakhstan – lecture 14</vt:lpstr>
      <vt:lpstr>Foreign policy and national security of Kazakhstan – lecture 14</vt:lpstr>
      <vt:lpstr>Foreign policy and national security of Kazakhstan – lecture 14</vt:lpstr>
      <vt:lpstr>Foreign policy and national security of Kazakhstan – lecture 14</vt:lpstr>
      <vt:lpstr>Foreign policy and national security of Kazakhstan – lecture 14</vt:lpstr>
      <vt:lpstr>Foreign policy and national security of Kazakhstan – lecture 14</vt:lpstr>
      <vt:lpstr>Foreign policy and national security of Kazakhstan – lecture 14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Foreign policy and national security of Kazakhstan </dc:title>
  <dc:creator>Marem Buzurtanova</dc:creator>
  <cp:lastModifiedBy>Marem Buzurtanova</cp:lastModifiedBy>
  <cp:revision>21</cp:revision>
  <dcterms:created xsi:type="dcterms:W3CDTF">2020-12-15T03:10:08Z</dcterms:created>
  <dcterms:modified xsi:type="dcterms:W3CDTF">2020-12-15T07:47:48Z</dcterms:modified>
</cp:coreProperties>
</file>